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8"/>
  </p:notesMasterIdLst>
  <p:sldIdLst>
    <p:sldId id="256" r:id="rId2"/>
    <p:sldId id="259" r:id="rId3"/>
    <p:sldId id="273" r:id="rId4"/>
    <p:sldId id="274" r:id="rId5"/>
    <p:sldId id="275" r:id="rId6"/>
    <p:sldId id="276" r:id="rId7"/>
    <p:sldId id="277" r:id="rId8"/>
    <p:sldId id="278" r:id="rId9"/>
    <p:sldId id="279" r:id="rId10"/>
    <p:sldId id="280" r:id="rId11"/>
    <p:sldId id="281" r:id="rId12"/>
    <p:sldId id="282" r:id="rId13"/>
    <p:sldId id="283" r:id="rId14"/>
    <p:sldId id="285" r:id="rId15"/>
    <p:sldId id="284"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6C828"/>
    <a:srgbClr val="DE1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571" autoAdjust="0"/>
  </p:normalViewPr>
  <p:slideViewPr>
    <p:cSldViewPr snapToGrid="0">
      <p:cViewPr varScale="1">
        <p:scale>
          <a:sx n="66" d="100"/>
          <a:sy n="66" d="100"/>
        </p:scale>
        <p:origin x="84" y="3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D442-380E-4C81-B0B9-A1361A72252A}" type="datetimeFigureOut">
              <a:rPr lang="hr-HR" smtClean="0"/>
              <a:t>3.8.2016.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3FC44-B178-45EF-9927-E37AA413880E}" type="slidenum">
              <a:rPr lang="hr-HR" smtClean="0"/>
              <a:t>‹#›</a:t>
            </a:fld>
            <a:endParaRPr lang="hr-HR"/>
          </a:p>
        </p:txBody>
      </p:sp>
    </p:spTree>
    <p:extLst>
      <p:ext uri="{BB962C8B-B14F-4D97-AF65-F5344CB8AC3E}">
        <p14:creationId xmlns:p14="http://schemas.microsoft.com/office/powerpoint/2010/main" val="295514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Cilj ove prezentacije je upoznati</a:t>
            </a:r>
            <a:r>
              <a:rPr lang="hr-HR" sz="1200" kern="1200" baseline="0" smtClean="0">
                <a:solidFill>
                  <a:schemeClr val="tx1"/>
                </a:solidFill>
                <a:effectLst/>
                <a:latin typeface="+mn-lt"/>
                <a:ea typeface="+mn-ea"/>
                <a:cs typeface="+mn-cs"/>
              </a:rPr>
              <a:t> se, ukratko, sa poviješću nastanka interneta kakvog danas poznajemo, računalnim mrežama, njihovoj infrastrukturi i najvažnijim pojmovima vezanim za njih. </a:t>
            </a:r>
            <a:endParaRPr lang="hr-HR" sz="1200" kern="1200" smtClean="0">
              <a:solidFill>
                <a:schemeClr val="tx1"/>
              </a:solidFill>
              <a:effectLst/>
              <a:latin typeface="+mn-lt"/>
              <a:ea typeface="+mn-ea"/>
              <a:cs typeface="+mn-cs"/>
            </a:endParaRP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1</a:t>
            </a:fld>
            <a:endParaRPr lang="hr-HR"/>
          </a:p>
        </p:txBody>
      </p:sp>
    </p:spTree>
    <p:extLst>
      <p:ext uri="{BB962C8B-B14F-4D97-AF65-F5344CB8AC3E}">
        <p14:creationId xmlns:p14="http://schemas.microsoft.com/office/powerpoint/2010/main" val="120907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File Transfer Protocol (FTP) je protokol koji se koristi za prijenos podataka između računala u mreži.</a:t>
            </a: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10</a:t>
            </a:fld>
            <a:endParaRPr lang="hr-HR"/>
          </a:p>
        </p:txBody>
      </p:sp>
    </p:spTree>
    <p:extLst>
      <p:ext uri="{BB962C8B-B14F-4D97-AF65-F5344CB8AC3E}">
        <p14:creationId xmlns:p14="http://schemas.microsoft.com/office/powerpoint/2010/main" val="132180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TCP/IP protokol je skup pravila koji se sastoji od:</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TCP (Transmission Control Protocol) upravlja usitnjavanjem poruke na manje pakete koji se onda šalju preko Interneta računalu, gdje se onda ti paketi spajaju u izvornu poruku.</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IP (Internet Protocol) upravlja adresama unutar paketa kako bi oni stigli na pravo odredište.</a:t>
            </a: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11</a:t>
            </a:fld>
            <a:endParaRPr lang="hr-HR"/>
          </a:p>
        </p:txBody>
      </p:sp>
    </p:spTree>
    <p:extLst>
      <p:ext uri="{BB962C8B-B14F-4D97-AF65-F5344CB8AC3E}">
        <p14:creationId xmlns:p14="http://schemas.microsoft.com/office/powerpoint/2010/main" val="58912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UDP (User Datagram Protocol) je također protokol koji usitnjava poruke na manje pakete koji se zatim šalju preko Interneta. No, razlikuje se od TCP protokola po tome što kod TCP-a postoji povratna veza koja obavještava da je poruka poslana, dok kod UDP-a toga nema.</a:t>
            </a: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12</a:t>
            </a:fld>
            <a:endParaRPr lang="hr-HR"/>
          </a:p>
        </p:txBody>
      </p:sp>
    </p:spTree>
    <p:extLst>
      <p:ext uri="{BB962C8B-B14F-4D97-AF65-F5344CB8AC3E}">
        <p14:creationId xmlns:p14="http://schemas.microsoft.com/office/powerpoint/2010/main" val="232790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HTTP (Hypertext Transfer Protocol) je protokol za prijenos hipertekstualnih datoteka, to jest elektroničkih dokumenata. </a:t>
            </a:r>
            <a:r>
              <a:rPr lang="hr-HR" sz="1200" kern="1200" smtClean="0">
                <a:solidFill>
                  <a:schemeClr val="tx1"/>
                </a:solidFill>
                <a:effectLst/>
                <a:latin typeface="+mn-lt"/>
                <a:ea typeface="+mn-ea"/>
                <a:cs typeface="+mn-cs"/>
              </a:rPr>
              <a:t>HTTP je glavna i najčešća metoda prijenosa informacija na webu.</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Dok je HTTPS (Hypertext Transfer Protocol over Secur Socket Layer) također protokol za prijenos hipertekstualnih datoteka, ali preko uspostavljene sigurne veze koja koristi dodatnu zaštitu. </a:t>
            </a:r>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13</a:t>
            </a:fld>
            <a:endParaRPr lang="hr-HR"/>
          </a:p>
        </p:txBody>
      </p:sp>
    </p:spTree>
    <p:extLst>
      <p:ext uri="{BB962C8B-B14F-4D97-AF65-F5344CB8AC3E}">
        <p14:creationId xmlns:p14="http://schemas.microsoft.com/office/powerpoint/2010/main" val="67482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Klijent-poslužitelj je sustav računala u kojem klijent šalje zahtjeve, a poslužitelj zahtjeve obrađuje i informaciju vraća korisniku. Dakle, klijenti su naša osobna računala koja imaju nekakva korisnička sučelja i zadužena su za slanje zahtjeva i primanje podataka. </a:t>
            </a:r>
          </a:p>
          <a:p>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Dok su poslužitelji (serveri) jaka i brza računala koja su uglavnom stalno spojena na mrežu i obrađuju te vraćaju informaciju klijentu. Klijent i poslužitelj su odvojeni, to jest neravnopravni te su poslužitelji (serveri) direktno povezani na Internet, a klijenti s povezani preko davatelja internetskih usluga (Internet Service Provider – ISP).</a:t>
            </a:r>
          </a:p>
          <a:p>
            <a:endParaRPr lang="hr-HR"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E3FC44-B178-45EF-9927-E37AA413880E}" type="slidenum">
              <a:rPr lang="hr-HR" smtClean="0"/>
              <a:t>14</a:t>
            </a:fld>
            <a:endParaRPr lang="hr-HR"/>
          </a:p>
        </p:txBody>
      </p:sp>
    </p:spTree>
    <p:extLst>
      <p:ext uri="{BB962C8B-B14F-4D97-AF65-F5344CB8AC3E}">
        <p14:creationId xmlns:p14="http://schemas.microsoft.com/office/powerpoint/2010/main" val="89506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Peer-to-Peer (P2P) je mreža ravnopravnih računala. Uglavnom se koristi za razmjenu multimedijskih datoteka (glazbe, filmova i slično). Ne postoji poslužitelji (server) ili neko glavno računalo, nego su sva računala u mreži ravnopravna i dijele podatke između sebe. Kada klijent postavi upit, program traži podatak kod ostalih korisnika povezanih na P2P mrežu.</a:t>
            </a: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15</a:t>
            </a:fld>
            <a:endParaRPr lang="hr-HR"/>
          </a:p>
        </p:txBody>
      </p:sp>
    </p:spTree>
    <p:extLst>
      <p:ext uri="{BB962C8B-B14F-4D97-AF65-F5344CB8AC3E}">
        <p14:creationId xmlns:p14="http://schemas.microsoft.com/office/powerpoint/2010/main" val="238134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Kroz povijest postojali su razni načini razmjene poruka, od golubova pismonoša, raznih signalnih poruka, telegrafa, pa sve do izuma telefona, koji je bio najvažnija svjetska komunikacijska mreža sve do nastanka Interneta.</a:t>
            </a:r>
          </a:p>
          <a:p>
            <a:endParaRPr lang="hr-HR" sz="1200" kern="1200" smtClean="0">
              <a:solidFill>
                <a:schemeClr val="tx1"/>
              </a:solidFill>
              <a:effectLst/>
              <a:latin typeface="+mn-lt"/>
              <a:ea typeface="+mn-ea"/>
              <a:cs typeface="+mn-cs"/>
            </a:endParaRPr>
          </a:p>
          <a:p>
            <a:r>
              <a:rPr lang="hr-HR" smtClean="0"/>
              <a:t>Međutim,</a:t>
            </a:r>
            <a:r>
              <a:rPr lang="hr-HR" baseline="0" smtClean="0"/>
              <a:t> pojavom računala stvari se počinju mijenjati. Počinje se javljati potreba za razmjenu i dijeljene podataka, a samim time i povezivanja računala u jednu mrežu. Prve ideje u povezivanju računala javljaju se 1960-ih kada nastaju i prve manje računalne mreže. Kako teku godine tako nastaje sve više i više mreža koje rade samostalno – nepovezane su, te se počinje raditi na njihovu povezivanju. </a:t>
            </a:r>
          </a:p>
          <a:p>
            <a:endParaRPr lang="hr-HR" baseline="0" smtClean="0"/>
          </a:p>
          <a:p>
            <a:r>
              <a:rPr lang="hr-HR" baseline="0" smtClean="0"/>
              <a:t>Povezivanjem različitih mreža u jednu, zajedničku, mrežu nastaje Internet koji svoj procvat doživaljava ’90-ih godina. Dolazi do izuma World Wide Weba, računalnih preglednika, itd., te najvažnije – internet postaje dostupan svima. </a:t>
            </a:r>
          </a:p>
          <a:p>
            <a:endParaRPr lang="hr-HR" baseline="0" smtClean="0"/>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2</a:t>
            </a:fld>
            <a:endParaRPr lang="hr-HR"/>
          </a:p>
        </p:txBody>
      </p:sp>
    </p:spTree>
    <p:extLst>
      <p:ext uri="{BB962C8B-B14F-4D97-AF65-F5344CB8AC3E}">
        <p14:creationId xmlns:p14="http://schemas.microsoft.com/office/powerpoint/2010/main" val="90099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Računalnu mrežu čine dva ili više međusobno povezana računala koji dijele neke resurse. Oni mogu biti povezani žicom (kabelom) ili bežično (valovima određene frekvencije), a mreža im mora osigurati obostranu razmjenu informacija.</a:t>
            </a:r>
          </a:p>
          <a:p>
            <a:endParaRPr lang="hr-HR" smtClean="0"/>
          </a:p>
          <a:p>
            <a:r>
              <a:rPr lang="hr-HR" smtClean="0"/>
              <a:t>Prema veličini dijelimo ih na:</a:t>
            </a:r>
            <a:r>
              <a:rPr lang="hr-HR" baseline="0" smtClean="0"/>
              <a:t> PAN, LAN/WLAN, MAN i WAN.</a:t>
            </a:r>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3</a:t>
            </a:fld>
            <a:endParaRPr lang="hr-HR"/>
          </a:p>
        </p:txBody>
      </p:sp>
    </p:spTree>
    <p:extLst>
      <p:ext uri="{BB962C8B-B14F-4D97-AF65-F5344CB8AC3E}">
        <p14:creationId xmlns:p14="http://schemas.microsoft.com/office/powerpoint/2010/main" val="320073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mtClean="0"/>
              <a:t>Mreža</a:t>
            </a:r>
            <a:r>
              <a:rPr lang="hr-HR" baseline="0" smtClean="0"/>
              <a:t> u krugu od otprilike 10m oko računala. Primjer – bežična mreža koja povezuje printer ili neki drugi uređaj s računalom</a:t>
            </a:r>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4</a:t>
            </a:fld>
            <a:endParaRPr lang="hr-HR"/>
          </a:p>
        </p:txBody>
      </p:sp>
    </p:spTree>
    <p:extLst>
      <p:ext uri="{BB962C8B-B14F-4D97-AF65-F5344CB8AC3E}">
        <p14:creationId xmlns:p14="http://schemas.microsoft.com/office/powerpoint/2010/main" val="269807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Lokalne mreže (Local Area Network – LAN) su mreže računala povezanih na nekom manjem, ograničenom prostoru (npr. školska učionica) te se povezuju kabelom ili bežično (Wireless Local Area Network – WLAN). </a:t>
            </a: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5</a:t>
            </a:fld>
            <a:endParaRPr lang="hr-HR"/>
          </a:p>
        </p:txBody>
      </p:sp>
    </p:spTree>
    <p:extLst>
      <p:ext uri="{BB962C8B-B14F-4D97-AF65-F5344CB8AC3E}">
        <p14:creationId xmlns:p14="http://schemas.microsoft.com/office/powerpoint/2010/main" val="9690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Područne ili gradske mreže (Metropolitan Area Network – MAN) su kao što i samo ime kaže mreže povezanih računala u gradskom ili nekom drugom širem području. Najčešće ih čini skup povezanih lokalnih mreža i povezuju se na sličan način kao i lokalne mreže.</a:t>
            </a: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6</a:t>
            </a:fld>
            <a:endParaRPr lang="hr-HR"/>
          </a:p>
        </p:txBody>
      </p:sp>
    </p:spTree>
    <p:extLst>
      <p:ext uri="{BB962C8B-B14F-4D97-AF65-F5344CB8AC3E}">
        <p14:creationId xmlns:p14="http://schemas.microsoft.com/office/powerpoint/2010/main" val="400434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Široko razgranate mreže (Wide Area Network – WAN) čini složen sustav područnih i lokalnih mreža koji povezuje velika i udaljena područja. Na načelima spajanja WAN mreža nastaje Internet.</a:t>
            </a: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7</a:t>
            </a:fld>
            <a:endParaRPr lang="hr-HR"/>
          </a:p>
        </p:txBody>
      </p:sp>
    </p:spTree>
    <p:extLst>
      <p:ext uri="{BB962C8B-B14F-4D97-AF65-F5344CB8AC3E}">
        <p14:creationId xmlns:p14="http://schemas.microsoft.com/office/powerpoint/2010/main" val="280103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Za Internet se često koristi izraz „mreža svih mreža“, ali to nije njegova definicija. </a:t>
            </a:r>
            <a:r>
              <a:rPr lang="hr-HR" sz="1200" b="1" kern="1200" smtClean="0">
                <a:solidFill>
                  <a:schemeClr val="tx1"/>
                </a:solidFill>
                <a:effectLst/>
                <a:latin typeface="+mn-lt"/>
                <a:ea typeface="+mn-ea"/>
                <a:cs typeface="+mn-cs"/>
              </a:rPr>
              <a:t>Internet</a:t>
            </a:r>
            <a:r>
              <a:rPr lang="hr-HR" sz="1200" kern="1200" smtClean="0">
                <a:solidFill>
                  <a:schemeClr val="tx1"/>
                </a:solidFill>
                <a:effectLst/>
                <a:latin typeface="+mn-lt"/>
                <a:ea typeface="+mn-ea"/>
                <a:cs typeface="+mn-cs"/>
              </a:rPr>
              <a:t> je </a:t>
            </a:r>
            <a:r>
              <a:rPr lang="hr-HR" sz="1200" b="1" kern="1200" smtClean="0">
                <a:solidFill>
                  <a:schemeClr val="tx1"/>
                </a:solidFill>
                <a:effectLst/>
                <a:latin typeface="+mn-lt"/>
                <a:ea typeface="+mn-ea"/>
                <a:cs typeface="+mn-cs"/>
              </a:rPr>
              <a:t>računalna mreža</a:t>
            </a:r>
            <a:r>
              <a:rPr lang="hr-HR" sz="1200" kern="1200" smtClean="0">
                <a:solidFill>
                  <a:schemeClr val="tx1"/>
                </a:solidFill>
                <a:effectLst/>
                <a:latin typeface="+mn-lt"/>
                <a:ea typeface="+mn-ea"/>
                <a:cs typeface="+mn-cs"/>
              </a:rPr>
              <a:t> koja se </a:t>
            </a:r>
            <a:r>
              <a:rPr lang="hr-HR" sz="1200" b="1" kern="1200" smtClean="0">
                <a:solidFill>
                  <a:schemeClr val="tx1"/>
                </a:solidFill>
                <a:effectLst/>
                <a:latin typeface="+mn-lt"/>
                <a:ea typeface="+mn-ea"/>
                <a:cs typeface="+mn-cs"/>
              </a:rPr>
              <a:t>sastoji</a:t>
            </a:r>
            <a:r>
              <a:rPr lang="hr-HR" sz="1200" kern="1200" smtClean="0">
                <a:solidFill>
                  <a:schemeClr val="tx1"/>
                </a:solidFill>
                <a:effectLst/>
                <a:latin typeface="+mn-lt"/>
                <a:ea typeface="+mn-ea"/>
                <a:cs typeface="+mn-cs"/>
              </a:rPr>
              <a:t> od </a:t>
            </a:r>
            <a:r>
              <a:rPr lang="hr-HR" sz="1200" b="1" kern="1200" smtClean="0">
                <a:solidFill>
                  <a:schemeClr val="tx1"/>
                </a:solidFill>
                <a:effectLst/>
                <a:latin typeface="+mn-lt"/>
                <a:ea typeface="+mn-ea"/>
                <a:cs typeface="+mn-cs"/>
              </a:rPr>
              <a:t>računala</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mrežnih uređaja</a:t>
            </a:r>
            <a:r>
              <a:rPr lang="hr-HR" sz="1200" kern="1200" smtClean="0">
                <a:solidFill>
                  <a:schemeClr val="tx1"/>
                </a:solidFill>
                <a:effectLst/>
                <a:latin typeface="+mn-lt"/>
                <a:ea typeface="+mn-ea"/>
                <a:cs typeface="+mn-cs"/>
              </a:rPr>
              <a:t>. Na Internetu se podaci razmjenjuju koristeći odgovarajuće programe i poštujući određene protokole o kojima će se govoriti u slijedećem poglavlju.</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Na Internetu također postoje razni </a:t>
            </a:r>
            <a:r>
              <a:rPr lang="hr-HR" sz="1200" b="1" kern="1200" smtClean="0">
                <a:solidFill>
                  <a:schemeClr val="tx1"/>
                </a:solidFill>
                <a:effectLst/>
                <a:latin typeface="+mn-lt"/>
                <a:ea typeface="+mn-ea"/>
                <a:cs typeface="+mn-cs"/>
              </a:rPr>
              <a:t>servisi</a:t>
            </a:r>
            <a:r>
              <a:rPr lang="hr-HR" sz="1200" kern="1200" smtClean="0">
                <a:solidFill>
                  <a:schemeClr val="tx1"/>
                </a:solidFill>
                <a:effectLst/>
                <a:latin typeface="+mn-lt"/>
                <a:ea typeface="+mn-ea"/>
                <a:cs typeface="+mn-cs"/>
              </a:rPr>
              <a:t>, neki od njih bi vam trebali biti poznati, kao npr. </a:t>
            </a:r>
            <a:r>
              <a:rPr lang="hr-HR" sz="1200" b="1" kern="1200" smtClean="0">
                <a:solidFill>
                  <a:schemeClr val="tx1"/>
                </a:solidFill>
                <a:effectLst/>
                <a:latin typeface="+mn-lt"/>
                <a:ea typeface="+mn-ea"/>
                <a:cs typeface="+mn-cs"/>
              </a:rPr>
              <a:t>www</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e-mail</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blog</a:t>
            </a:r>
            <a:r>
              <a:rPr lang="hr-HR" sz="1200" kern="1200" smtClean="0">
                <a:solidFill>
                  <a:schemeClr val="tx1"/>
                </a:solidFill>
                <a:effectLst/>
                <a:latin typeface="+mn-lt"/>
                <a:ea typeface="+mn-ea"/>
                <a:cs typeface="+mn-cs"/>
              </a:rPr>
              <a:t>, itd. </a:t>
            </a:r>
          </a:p>
          <a:p>
            <a:r>
              <a:rPr lang="hr-HR" sz="1200" b="1" kern="1200" smtClean="0">
                <a:solidFill>
                  <a:schemeClr val="tx1"/>
                </a:solidFill>
                <a:effectLst/>
                <a:latin typeface="+mn-lt"/>
                <a:ea typeface="+mn-ea"/>
                <a:cs typeface="+mn-cs"/>
              </a:rPr>
              <a:t>Www</a:t>
            </a:r>
            <a:r>
              <a:rPr lang="hr-HR" sz="1200" kern="1200" smtClean="0">
                <a:solidFill>
                  <a:schemeClr val="tx1"/>
                </a:solidFill>
                <a:effectLst/>
                <a:latin typeface="+mn-lt"/>
                <a:ea typeface="+mn-ea"/>
                <a:cs typeface="+mn-cs"/>
              </a:rPr>
              <a:t> (World Wide Web) često se </a:t>
            </a:r>
            <a:r>
              <a:rPr lang="hr-HR" sz="1200" b="1" kern="1200" smtClean="0">
                <a:solidFill>
                  <a:schemeClr val="tx1"/>
                </a:solidFill>
                <a:effectLst/>
                <a:latin typeface="+mn-lt"/>
                <a:ea typeface="+mn-ea"/>
                <a:cs typeface="+mn-cs"/>
              </a:rPr>
              <a:t>poistovjećuje</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zamjenjuje</a:t>
            </a:r>
            <a:r>
              <a:rPr lang="hr-HR" sz="1200" kern="1200" smtClean="0">
                <a:solidFill>
                  <a:schemeClr val="tx1"/>
                </a:solidFill>
                <a:effectLst/>
                <a:latin typeface="+mn-lt"/>
                <a:ea typeface="+mn-ea"/>
                <a:cs typeface="+mn-cs"/>
              </a:rPr>
              <a:t> s pojmom </a:t>
            </a:r>
            <a:r>
              <a:rPr lang="hr-HR" sz="1200" b="1" kern="1200" smtClean="0">
                <a:solidFill>
                  <a:schemeClr val="tx1"/>
                </a:solidFill>
                <a:effectLst/>
                <a:latin typeface="+mn-lt"/>
                <a:ea typeface="+mn-ea"/>
                <a:cs typeface="+mn-cs"/>
              </a:rPr>
              <a:t>Interneta</a:t>
            </a:r>
            <a:r>
              <a:rPr lang="hr-HR" sz="1200" kern="1200" smtClean="0">
                <a:solidFill>
                  <a:schemeClr val="tx1"/>
                </a:solidFill>
                <a:effectLst/>
                <a:latin typeface="+mn-lt"/>
                <a:ea typeface="+mn-ea"/>
                <a:cs typeface="+mn-cs"/>
              </a:rPr>
              <a:t>, no to je zapravo </a:t>
            </a:r>
            <a:r>
              <a:rPr lang="hr-HR" sz="1200" b="1" kern="1200" smtClean="0">
                <a:solidFill>
                  <a:schemeClr val="tx1"/>
                </a:solidFill>
                <a:effectLst/>
                <a:latin typeface="+mn-lt"/>
                <a:ea typeface="+mn-ea"/>
                <a:cs typeface="+mn-cs"/>
              </a:rPr>
              <a:t>servis za pregledavanje sadržaja</a:t>
            </a:r>
            <a:r>
              <a:rPr lang="hr-HR" sz="1200" kern="1200" smtClean="0">
                <a:solidFill>
                  <a:schemeClr val="tx1"/>
                </a:solidFill>
                <a:effectLst/>
                <a:latin typeface="+mn-lt"/>
                <a:ea typeface="+mn-ea"/>
                <a:cs typeface="+mn-cs"/>
              </a:rPr>
              <a:t>  na Internetu.</a:t>
            </a:r>
          </a:p>
          <a:p>
            <a:endParaRPr lang="hr-HR" sz="1200" kern="1200" smtClean="0">
              <a:solidFill>
                <a:schemeClr val="tx1"/>
              </a:solidFill>
              <a:effectLst/>
              <a:latin typeface="+mn-lt"/>
              <a:ea typeface="+mn-ea"/>
              <a:cs typeface="+mn-cs"/>
            </a:endParaRPr>
          </a:p>
          <a:p>
            <a:r>
              <a:rPr lang="hr-HR" sz="1200" b="1" kern="1200" smtClean="0">
                <a:solidFill>
                  <a:schemeClr val="tx1"/>
                </a:solidFill>
                <a:effectLst/>
                <a:latin typeface="+mn-lt"/>
                <a:ea typeface="+mn-ea"/>
                <a:cs typeface="+mn-cs"/>
              </a:rPr>
              <a:t>Svako računalo</a:t>
            </a:r>
            <a:r>
              <a:rPr lang="hr-HR" sz="1200" kern="1200" smtClean="0">
                <a:solidFill>
                  <a:schemeClr val="tx1"/>
                </a:solidFill>
                <a:effectLst/>
                <a:latin typeface="+mn-lt"/>
                <a:ea typeface="+mn-ea"/>
                <a:cs typeface="+mn-cs"/>
              </a:rPr>
              <a:t> koje je spojeno na mrežu ima svoju </a:t>
            </a:r>
            <a:r>
              <a:rPr lang="hr-HR" sz="1200" b="1" kern="1200" smtClean="0">
                <a:solidFill>
                  <a:schemeClr val="tx1"/>
                </a:solidFill>
                <a:effectLst/>
                <a:latin typeface="+mn-lt"/>
                <a:ea typeface="+mn-ea"/>
                <a:cs typeface="+mn-cs"/>
              </a:rPr>
              <a:t>IP adresu</a:t>
            </a:r>
            <a:r>
              <a:rPr lang="hr-HR" sz="1200" kern="1200" smtClean="0">
                <a:solidFill>
                  <a:schemeClr val="tx1"/>
                </a:solidFill>
                <a:effectLst/>
                <a:latin typeface="+mn-lt"/>
                <a:ea typeface="+mn-ea"/>
                <a:cs typeface="+mn-cs"/>
              </a:rPr>
              <a:t>. Ona je </a:t>
            </a:r>
            <a:r>
              <a:rPr lang="hr-HR" sz="1200" b="1" kern="1200" smtClean="0">
                <a:solidFill>
                  <a:schemeClr val="tx1"/>
                </a:solidFill>
                <a:effectLst/>
                <a:latin typeface="+mn-lt"/>
                <a:ea typeface="+mn-ea"/>
                <a:cs typeface="+mn-cs"/>
              </a:rPr>
              <a:t>brojčana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oznaka</a:t>
            </a:r>
            <a:r>
              <a:rPr lang="hr-HR" sz="1200" kern="1200" smtClean="0">
                <a:solidFill>
                  <a:schemeClr val="tx1"/>
                </a:solidFill>
                <a:effectLst/>
                <a:latin typeface="+mn-lt"/>
                <a:ea typeface="+mn-ea"/>
                <a:cs typeface="+mn-cs"/>
              </a:rPr>
              <a:t> i teško je pamtljiva, stoga se računalima dodjeljuje ime. </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Isto tako </a:t>
            </a:r>
            <a:r>
              <a:rPr lang="hr-HR" sz="1200" b="1" kern="1200" smtClean="0">
                <a:solidFill>
                  <a:schemeClr val="tx1"/>
                </a:solidFill>
                <a:effectLst/>
                <a:latin typeface="+mn-lt"/>
                <a:ea typeface="+mn-ea"/>
                <a:cs typeface="+mn-cs"/>
              </a:rPr>
              <a:t>svaka datoteka</a:t>
            </a:r>
            <a:r>
              <a:rPr lang="hr-HR" sz="1200" kern="1200" smtClean="0">
                <a:solidFill>
                  <a:schemeClr val="tx1"/>
                </a:solidFill>
                <a:effectLst/>
                <a:latin typeface="+mn-lt"/>
                <a:ea typeface="+mn-ea"/>
                <a:cs typeface="+mn-cs"/>
              </a:rPr>
              <a:t> na Internetu ima svoju adresu, odnosno </a:t>
            </a:r>
            <a:r>
              <a:rPr lang="hr-HR" sz="1200" b="1" kern="1200" smtClean="0">
                <a:solidFill>
                  <a:schemeClr val="tx1"/>
                </a:solidFill>
                <a:effectLst/>
                <a:latin typeface="+mn-lt"/>
                <a:ea typeface="+mn-ea"/>
                <a:cs typeface="+mn-cs"/>
              </a:rPr>
              <a:t>URL</a:t>
            </a:r>
            <a:r>
              <a:rPr lang="hr-HR" sz="1200" kern="1200" smtClean="0">
                <a:solidFill>
                  <a:schemeClr val="tx1"/>
                </a:solidFill>
                <a:effectLst/>
                <a:latin typeface="+mn-lt"/>
                <a:ea typeface="+mn-ea"/>
                <a:cs typeface="+mn-cs"/>
              </a:rPr>
              <a:t> (Uniform Resource Locator). </a:t>
            </a:r>
          </a:p>
          <a:p>
            <a:r>
              <a:rPr lang="hr-HR" sz="1200" b="1" kern="1200" smtClean="0">
                <a:solidFill>
                  <a:schemeClr val="tx1"/>
                </a:solidFill>
                <a:effectLst/>
                <a:latin typeface="+mn-lt"/>
                <a:ea typeface="+mn-ea"/>
                <a:cs typeface="+mn-cs"/>
              </a:rPr>
              <a:t>URL</a:t>
            </a:r>
            <a:r>
              <a:rPr lang="hr-HR" sz="1200" kern="1200" smtClean="0">
                <a:solidFill>
                  <a:schemeClr val="tx1"/>
                </a:solidFill>
                <a:effectLst/>
                <a:latin typeface="+mn-lt"/>
                <a:ea typeface="+mn-ea"/>
                <a:cs typeface="+mn-cs"/>
              </a:rPr>
              <a:t> se </a:t>
            </a:r>
            <a:r>
              <a:rPr lang="hr-HR" sz="1200" b="1" kern="1200" smtClean="0">
                <a:solidFill>
                  <a:schemeClr val="tx1"/>
                </a:solidFill>
                <a:effectLst/>
                <a:latin typeface="+mn-lt"/>
                <a:ea typeface="+mn-ea"/>
                <a:cs typeface="+mn-cs"/>
              </a:rPr>
              <a:t>sastoji</a:t>
            </a:r>
            <a:r>
              <a:rPr lang="hr-HR" sz="1200" kern="1200" smtClean="0">
                <a:solidFill>
                  <a:schemeClr val="tx1"/>
                </a:solidFill>
                <a:effectLst/>
                <a:latin typeface="+mn-lt"/>
                <a:ea typeface="+mn-ea"/>
                <a:cs typeface="+mn-cs"/>
              </a:rPr>
              <a:t> od </a:t>
            </a:r>
            <a:r>
              <a:rPr lang="hr-HR" sz="1200" b="1" kern="1200" smtClean="0">
                <a:solidFill>
                  <a:schemeClr val="tx1"/>
                </a:solidFill>
                <a:effectLst/>
                <a:latin typeface="+mn-lt"/>
                <a:ea typeface="+mn-ea"/>
                <a:cs typeface="+mn-cs"/>
              </a:rPr>
              <a:t>protokola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servisa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naziva računala – domene</a:t>
            </a:r>
            <a:r>
              <a:rPr lang="hr-HR" sz="1200" kern="1200" smtClean="0">
                <a:solidFill>
                  <a:schemeClr val="tx1"/>
                </a:solidFill>
                <a:effectLst/>
                <a:latin typeface="+mn-lt"/>
                <a:ea typeface="+mn-ea"/>
                <a:cs typeface="+mn-cs"/>
              </a:rPr>
              <a:t> te </a:t>
            </a:r>
            <a:r>
              <a:rPr lang="hr-HR" sz="1200" b="1" kern="1200" smtClean="0">
                <a:solidFill>
                  <a:schemeClr val="tx1"/>
                </a:solidFill>
                <a:effectLst/>
                <a:latin typeface="+mn-lt"/>
                <a:ea typeface="+mn-ea"/>
                <a:cs typeface="+mn-cs"/>
              </a:rPr>
              <a:t>vršne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domene</a:t>
            </a:r>
            <a:r>
              <a:rPr lang="hr-HR" sz="1200" kern="1200" smtClean="0">
                <a:solidFill>
                  <a:schemeClr val="tx1"/>
                </a:solidFill>
                <a:effectLst/>
                <a:latin typeface="+mn-lt"/>
                <a:ea typeface="+mn-ea"/>
                <a:cs typeface="+mn-cs"/>
              </a:rPr>
              <a:t>. </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Kada na svom računalu upišemo neku </a:t>
            </a:r>
            <a:r>
              <a:rPr lang="hr-HR" sz="1200" b="1" kern="1200" smtClean="0">
                <a:solidFill>
                  <a:schemeClr val="tx1"/>
                </a:solidFill>
                <a:effectLst/>
                <a:latin typeface="+mn-lt"/>
                <a:ea typeface="+mn-ea"/>
                <a:cs typeface="+mn-cs"/>
              </a:rPr>
              <a:t>URL adres</a:t>
            </a:r>
            <a:r>
              <a:rPr lang="hr-HR" sz="1200" kern="1200" smtClean="0">
                <a:solidFill>
                  <a:schemeClr val="tx1"/>
                </a:solidFill>
                <a:effectLst/>
                <a:latin typeface="+mn-lt"/>
                <a:ea typeface="+mn-ea"/>
                <a:cs typeface="+mn-cs"/>
              </a:rPr>
              <a:t>u i računalo ne zna gdje se ona nalazi šalje </a:t>
            </a:r>
            <a:r>
              <a:rPr lang="hr-HR" sz="1200" b="1" kern="1200" smtClean="0">
                <a:solidFill>
                  <a:schemeClr val="tx1"/>
                </a:solidFill>
                <a:effectLst/>
                <a:latin typeface="+mn-lt"/>
                <a:ea typeface="+mn-ea"/>
                <a:cs typeface="+mn-cs"/>
              </a:rPr>
              <a:t>upit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DNS-u</a:t>
            </a:r>
            <a:r>
              <a:rPr lang="hr-HR" sz="1200" kern="1200" smtClean="0">
                <a:solidFill>
                  <a:schemeClr val="tx1"/>
                </a:solidFill>
                <a:effectLst/>
                <a:latin typeface="+mn-lt"/>
                <a:ea typeface="+mn-ea"/>
                <a:cs typeface="+mn-cs"/>
              </a:rPr>
              <a:t> (Domain Name Server), koji prevodi ime računala u </a:t>
            </a:r>
            <a:r>
              <a:rPr lang="hr-HR" sz="1200" b="1" kern="1200" smtClean="0">
                <a:solidFill>
                  <a:schemeClr val="tx1"/>
                </a:solidFill>
                <a:effectLst/>
                <a:latin typeface="+mn-lt"/>
                <a:ea typeface="+mn-ea"/>
                <a:cs typeface="+mn-cs"/>
              </a:rPr>
              <a:t>IP adresu</a:t>
            </a:r>
            <a:r>
              <a:rPr lang="hr-HR" sz="1200" kern="1200" smtClean="0">
                <a:solidFill>
                  <a:schemeClr val="tx1"/>
                </a:solidFill>
                <a:effectLst/>
                <a:latin typeface="+mn-lt"/>
                <a:ea typeface="+mn-ea"/>
                <a:cs typeface="+mn-cs"/>
              </a:rPr>
              <a:t>.</a:t>
            </a:r>
          </a:p>
          <a:p>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8</a:t>
            </a:fld>
            <a:endParaRPr lang="hr-HR"/>
          </a:p>
        </p:txBody>
      </p:sp>
    </p:spTree>
    <p:extLst>
      <p:ext uri="{BB962C8B-B14F-4D97-AF65-F5344CB8AC3E}">
        <p14:creationId xmlns:p14="http://schemas.microsoft.com/office/powerpoint/2010/main" val="213155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Skup općeprihvaćenih standardiziranih pravila koja se primjenjuju kod prijenosa podataka između računala i računalnih mreža nazivaju se protokoli. Oni služe za nesmetani prijenos informacija između računala s različitim operacijskim programima i korisničkim programima. </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Protokola</a:t>
            </a:r>
            <a:r>
              <a:rPr lang="hr-HR" sz="1200" kern="1200" baseline="0" smtClean="0">
                <a:solidFill>
                  <a:schemeClr val="tx1"/>
                </a:solidFill>
                <a:effectLst/>
                <a:latin typeface="+mn-lt"/>
                <a:ea typeface="+mn-ea"/>
                <a:cs typeface="+mn-cs"/>
              </a:rPr>
              <a:t> ima mnogo, a neki od najvažnijih su: FTP, TCP/IP, UDP, HTTP</a:t>
            </a:r>
            <a:endParaRPr lang="hr-HR"/>
          </a:p>
        </p:txBody>
      </p:sp>
      <p:sp>
        <p:nvSpPr>
          <p:cNvPr id="4" name="Slide Number Placeholder 3"/>
          <p:cNvSpPr>
            <a:spLocks noGrp="1"/>
          </p:cNvSpPr>
          <p:nvPr>
            <p:ph type="sldNum" sz="quarter" idx="10"/>
          </p:nvPr>
        </p:nvSpPr>
        <p:spPr/>
        <p:txBody>
          <a:bodyPr/>
          <a:lstStyle/>
          <a:p>
            <a:fld id="{E6E3FC44-B178-45EF-9927-E37AA413880E}" type="slidenum">
              <a:rPr lang="hr-HR" smtClean="0"/>
              <a:t>9</a:t>
            </a:fld>
            <a:endParaRPr lang="hr-HR"/>
          </a:p>
        </p:txBody>
      </p:sp>
    </p:spTree>
    <p:extLst>
      <p:ext uri="{BB962C8B-B14F-4D97-AF65-F5344CB8AC3E}">
        <p14:creationId xmlns:p14="http://schemas.microsoft.com/office/powerpoint/2010/main" val="66538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415480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404153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914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42132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5981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484335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761012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68587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359100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61427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77D702-17F8-4BDF-B32D-5ABBB2A553FC}" type="datetimeFigureOut">
              <a:rPr lang="en-GB" smtClean="0"/>
              <a:t>03/08/2016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98812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77D702-17F8-4BDF-B32D-5ABBB2A553FC}" type="datetimeFigureOut">
              <a:rPr lang="en-GB" smtClean="0"/>
              <a:t>03/08/2016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71874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77D702-17F8-4BDF-B32D-5ABBB2A553FC}" type="datetimeFigureOut">
              <a:rPr lang="en-GB" smtClean="0"/>
              <a:t>03/08/2016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26172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7D702-17F8-4BDF-B32D-5ABBB2A553FC}" type="datetimeFigureOut">
              <a:rPr lang="en-GB" smtClean="0"/>
              <a:t>03/08/2016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58668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77D702-17F8-4BDF-B32D-5ABBB2A553FC}" type="datetimeFigureOut">
              <a:rPr lang="en-GB" smtClean="0"/>
              <a:t>03/08/2016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364574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
        <p:nvSpPr>
          <p:cNvPr id="5" name="Date Placeholder 4"/>
          <p:cNvSpPr>
            <a:spLocks noGrp="1"/>
          </p:cNvSpPr>
          <p:nvPr>
            <p:ph type="dt" sz="half" idx="10"/>
          </p:nvPr>
        </p:nvSpPr>
        <p:spPr/>
        <p:txBody>
          <a:bodyPr/>
          <a:lstStyle/>
          <a:p>
            <a:fld id="{3077D702-17F8-4BDF-B32D-5ABBB2A553FC}" type="datetimeFigureOut">
              <a:rPr lang="en-GB" smtClean="0"/>
              <a:t>03/08/2016</a:t>
            </a:fld>
            <a:endParaRPr lang="en-GB"/>
          </a:p>
        </p:txBody>
      </p:sp>
    </p:spTree>
    <p:extLst>
      <p:ext uri="{BB962C8B-B14F-4D97-AF65-F5344CB8AC3E}">
        <p14:creationId xmlns:p14="http://schemas.microsoft.com/office/powerpoint/2010/main" val="272279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77D702-17F8-4BDF-B32D-5ABBB2A553FC}" type="datetimeFigureOut">
              <a:rPr lang="en-GB" smtClean="0"/>
              <a:t>03/08/2016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BF13E1-B7B1-4D8D-96FB-0076A4865071}" type="slidenum">
              <a:rPr lang="en-GB" smtClean="0"/>
              <a:t>‹#›</a:t>
            </a:fld>
            <a:endParaRPr lang="en-GB"/>
          </a:p>
        </p:txBody>
      </p:sp>
    </p:spTree>
    <p:extLst>
      <p:ext uri="{BB962C8B-B14F-4D97-AF65-F5344CB8AC3E}">
        <p14:creationId xmlns:p14="http://schemas.microsoft.com/office/powerpoint/2010/main" val="253748818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blip>
          <a:srcRect/>
          <a:stretch>
            <a:fillRect t="-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sz="3600" b="1"/>
              <a:t>Mrežna klijent – poslužitelj infrastruktura</a:t>
            </a:r>
            <a:r>
              <a:rPr lang="hr-HR" sz="3600"/>
              <a:t/>
            </a:r>
            <a:br>
              <a:rPr lang="hr-HR" sz="3600"/>
            </a:br>
            <a:endParaRPr lang="en-GB" sz="3600" dirty="0"/>
          </a:p>
        </p:txBody>
      </p:sp>
      <p:sp>
        <p:nvSpPr>
          <p:cNvPr id="3" name="Subtitle 2"/>
          <p:cNvSpPr>
            <a:spLocks noGrp="1"/>
          </p:cNvSpPr>
          <p:nvPr>
            <p:ph type="subTitle" idx="1"/>
          </p:nvPr>
        </p:nvSpPr>
        <p:spPr/>
        <p:txBody>
          <a:bodyPr>
            <a:noAutofit/>
          </a:bodyPr>
          <a:lstStyle/>
          <a:p>
            <a:pPr algn="r"/>
            <a:endParaRPr lang="en-GB" dirty="0">
              <a:solidFill>
                <a:schemeClr val="tx1"/>
              </a:solidFill>
            </a:endParaRPr>
          </a:p>
        </p:txBody>
      </p:sp>
    </p:spTree>
    <p:extLst>
      <p:ext uri="{BB962C8B-B14F-4D97-AF65-F5344CB8AC3E}">
        <p14:creationId xmlns:p14="http://schemas.microsoft.com/office/powerpoint/2010/main" val="222281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FTP protokol</a:t>
            </a:r>
            <a:endParaRPr lang="en-GB" dirty="0"/>
          </a:p>
        </p:txBody>
      </p:sp>
      <p:sp>
        <p:nvSpPr>
          <p:cNvPr id="3" name="Content Placeholder 2"/>
          <p:cNvSpPr>
            <a:spLocks noGrp="1"/>
          </p:cNvSpPr>
          <p:nvPr>
            <p:ph sz="half" idx="1"/>
          </p:nvPr>
        </p:nvSpPr>
        <p:spPr/>
        <p:txBody>
          <a:bodyPr/>
          <a:lstStyle/>
          <a:p>
            <a:endParaRPr lang="hr-HR" smtClean="0"/>
          </a:p>
          <a:p>
            <a:endParaRPr lang="hr-HR"/>
          </a:p>
          <a:p>
            <a:r>
              <a:rPr lang="hr-HR" smtClean="0"/>
              <a:t>FTP – File Transfer Protocol</a:t>
            </a:r>
          </a:p>
          <a:p>
            <a:endParaRPr lang="hr-HR"/>
          </a:p>
          <a:p>
            <a:r>
              <a:rPr lang="hr-HR" smtClean="0"/>
              <a:t>prijenos podataka među računalima u mreži</a:t>
            </a:r>
            <a:endParaRPr lang="en-GB"/>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3094" y="2404880"/>
            <a:ext cx="5080907" cy="2970375"/>
          </a:xfrm>
        </p:spPr>
      </p:pic>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1822349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TCP/IP protokol</a:t>
            </a:r>
            <a:endParaRPr lang="en-GB" dirty="0"/>
          </a:p>
        </p:txBody>
      </p:sp>
      <p:sp>
        <p:nvSpPr>
          <p:cNvPr id="3" name="Content Placeholder 2"/>
          <p:cNvSpPr>
            <a:spLocks noGrp="1"/>
          </p:cNvSpPr>
          <p:nvPr>
            <p:ph idx="1"/>
          </p:nvPr>
        </p:nvSpPr>
        <p:spPr>
          <a:xfrm>
            <a:off x="677334" y="1661401"/>
            <a:ext cx="8596668" cy="4379962"/>
          </a:xfrm>
        </p:spPr>
        <p:txBody>
          <a:bodyPr>
            <a:normAutofit/>
          </a:bodyPr>
          <a:lstStyle/>
          <a:p>
            <a:r>
              <a:rPr lang="hr-HR" sz="2000" smtClean="0"/>
              <a:t>2 dijela: </a:t>
            </a:r>
          </a:p>
          <a:p>
            <a:pPr lvl="1"/>
            <a:r>
              <a:rPr lang="hr-HR" sz="2000" smtClean="0"/>
              <a:t>(I) TCP – usitnjavanje poruke na manje pakete i ponovno spajanje</a:t>
            </a:r>
          </a:p>
          <a:p>
            <a:pPr lvl="1"/>
            <a:r>
              <a:rPr lang="hr-HR" sz="2000" smtClean="0"/>
              <a:t>(II) IP – upravlja adresama – pravo odredište</a:t>
            </a:r>
            <a:endParaRPr lang="en-GB" sz="200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Picture 5"/>
          <p:cNvPicPr/>
          <p:nvPr/>
        </p:nvPicPr>
        <p:blipFill rotWithShape="1">
          <a:blip r:embed="rId5" cstate="print">
            <a:extLst>
              <a:ext uri="{28A0092B-C50C-407E-A947-70E740481C1C}">
                <a14:useLocalDpi xmlns:a14="http://schemas.microsoft.com/office/drawing/2010/main" val="0"/>
              </a:ext>
            </a:extLst>
          </a:blip>
          <a:srcRect t="14697" b="12992"/>
          <a:stretch/>
        </p:blipFill>
        <p:spPr bwMode="auto">
          <a:xfrm>
            <a:off x="851191" y="3099254"/>
            <a:ext cx="8248953" cy="29421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4572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UDP </a:t>
            </a:r>
            <a:r>
              <a:rPr lang="hr-HR" smtClean="0"/>
              <a:t>protokol</a:t>
            </a:r>
            <a:endParaRPr lang="en-GB" dirty="0"/>
          </a:p>
        </p:txBody>
      </p:sp>
      <p:sp>
        <p:nvSpPr>
          <p:cNvPr id="3" name="Content Placeholder 2"/>
          <p:cNvSpPr>
            <a:spLocks noGrp="1"/>
          </p:cNvSpPr>
          <p:nvPr>
            <p:ph sz="half" idx="1"/>
          </p:nvPr>
        </p:nvSpPr>
        <p:spPr/>
        <p:txBody>
          <a:bodyPr>
            <a:normAutofit/>
          </a:bodyPr>
          <a:lstStyle/>
          <a:p>
            <a:endParaRPr lang="hr-HR" sz="2000" smtClean="0"/>
          </a:p>
          <a:p>
            <a:r>
              <a:rPr lang="hr-HR" sz="2000" smtClean="0"/>
              <a:t>UDP – User Data Protocol</a:t>
            </a:r>
          </a:p>
          <a:p>
            <a:endParaRPr lang="hr-HR" sz="2000"/>
          </a:p>
          <a:p>
            <a:r>
              <a:rPr lang="hr-HR" sz="2000" smtClean="0"/>
              <a:t>usitnjava poruke na manje pakete</a:t>
            </a:r>
          </a:p>
          <a:p>
            <a:endParaRPr lang="hr-HR" sz="2000"/>
          </a:p>
          <a:p>
            <a:r>
              <a:rPr lang="hr-HR" sz="2000" smtClean="0"/>
              <a:t>UDP ≠ TCP </a:t>
            </a:r>
          </a:p>
          <a:p>
            <a:pPr lvl="1"/>
            <a:r>
              <a:rPr lang="hr-HR" sz="1800" smtClean="0"/>
              <a:t>nema obavijesti da je poruka poslana</a:t>
            </a:r>
            <a:endParaRPr lang="en-GB" sz="180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8610" y="2554514"/>
            <a:ext cx="5214634" cy="2582777"/>
          </a:xfrm>
        </p:spPr>
      </p:pic>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900128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HTTP protokol</a:t>
            </a:r>
            <a:endParaRPr lang="en-GB" dirty="0"/>
          </a:p>
        </p:txBody>
      </p:sp>
      <p:sp>
        <p:nvSpPr>
          <p:cNvPr id="3" name="Content Placeholder 2"/>
          <p:cNvSpPr>
            <a:spLocks noGrp="1"/>
          </p:cNvSpPr>
          <p:nvPr>
            <p:ph sz="half" idx="1"/>
          </p:nvPr>
        </p:nvSpPr>
        <p:spPr/>
        <p:txBody>
          <a:bodyPr>
            <a:normAutofit/>
          </a:bodyPr>
          <a:lstStyle/>
          <a:p>
            <a:endParaRPr lang="hr-HR" sz="2000" smtClean="0"/>
          </a:p>
          <a:p>
            <a:r>
              <a:rPr lang="hr-HR" sz="2000" smtClean="0"/>
              <a:t>prijenos hipertekstualnih datoteka</a:t>
            </a:r>
          </a:p>
          <a:p>
            <a:endParaRPr lang="hr-HR" sz="2000"/>
          </a:p>
          <a:p>
            <a:r>
              <a:rPr lang="hr-HR" sz="2000" smtClean="0"/>
              <a:t>najčešća metoda prijenosa informacija</a:t>
            </a:r>
          </a:p>
          <a:p>
            <a:endParaRPr lang="hr-HR" sz="2000"/>
          </a:p>
          <a:p>
            <a:r>
              <a:rPr lang="hr-HR" sz="2000" smtClean="0"/>
              <a:t>HTTPS – dodatna zaštita veze</a:t>
            </a:r>
            <a:endParaRPr lang="en-GB" sz="200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4012" y="2624901"/>
            <a:ext cx="4300663" cy="2254590"/>
          </a:xfrm>
        </p:spPr>
      </p:pic>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401417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a:t>Infrastruktura </a:t>
            </a:r>
            <a:r>
              <a:rPr lang="hr-HR" b="1" smtClean="0"/>
              <a:t>mreže – klijent - poslužitelj</a:t>
            </a:r>
            <a:r>
              <a:rPr lang="hr-HR" b="1"/>
              <a:t/>
            </a:r>
            <a:br>
              <a:rPr lang="hr-HR" b="1"/>
            </a:br>
            <a:endParaRPr lang="en-GB" dirty="0"/>
          </a:p>
        </p:txBody>
      </p:sp>
      <p:sp>
        <p:nvSpPr>
          <p:cNvPr id="3" name="Content Placeholder 2"/>
          <p:cNvSpPr>
            <a:spLocks noGrp="1"/>
          </p:cNvSpPr>
          <p:nvPr>
            <p:ph sz="half" idx="1"/>
          </p:nvPr>
        </p:nvSpPr>
        <p:spPr/>
        <p:txBody>
          <a:bodyPr>
            <a:normAutofit/>
          </a:bodyPr>
          <a:lstStyle/>
          <a:p>
            <a:r>
              <a:rPr lang="hr-HR" sz="2000" smtClean="0"/>
              <a:t>sustav računala: klijent </a:t>
            </a:r>
            <a:r>
              <a:rPr lang="hr-HR" sz="2000" smtClean="0">
                <a:sym typeface="Wingdings" panose="05000000000000000000" pitchFamily="2" charset="2"/>
              </a:rPr>
              <a:t></a:t>
            </a:r>
            <a:r>
              <a:rPr lang="hr-HR" sz="2000" smtClean="0"/>
              <a:t> poslužitelj</a:t>
            </a:r>
          </a:p>
          <a:p>
            <a:endParaRPr lang="hr-HR" sz="2000"/>
          </a:p>
          <a:p>
            <a:r>
              <a:rPr lang="hr-HR" sz="2000" smtClean="0"/>
              <a:t>klijenti – osobna računala povezana s poslužiteljem preko ISP-a</a:t>
            </a:r>
          </a:p>
          <a:p>
            <a:endParaRPr lang="hr-HR" sz="2000"/>
          </a:p>
          <a:p>
            <a:r>
              <a:rPr lang="hr-HR" sz="2000" smtClean="0"/>
              <a:t>poslužitelj – obrađuju podatke klijenta; stalno spojeni </a:t>
            </a:r>
          </a:p>
          <a:p>
            <a:endParaRPr lang="hr-HR" sz="2000"/>
          </a:p>
          <a:p>
            <a:endParaRPr lang="en-GB" sz="2000"/>
          </a:p>
        </p:txBody>
      </p:sp>
      <p:sp>
        <p:nvSpPr>
          <p:cNvPr id="7" name="Content Placeholder 6"/>
          <p:cNvSpPr>
            <a:spLocks noGrp="1"/>
          </p:cNvSpPr>
          <p:nvPr>
            <p:ph sz="half" idx="2"/>
          </p:nvPr>
        </p:nvSpPr>
        <p:spPr/>
        <p:txBody>
          <a:bodyPr/>
          <a:lstStyle/>
          <a:p>
            <a:endParaRPr lang="hr-HR"/>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4867520" y="2358238"/>
            <a:ext cx="4628934" cy="2953991"/>
          </a:xfrm>
          <a:prstGeom prst="rect">
            <a:avLst/>
          </a:prstGeom>
        </p:spPr>
      </p:pic>
    </p:spTree>
    <p:extLst>
      <p:ext uri="{BB962C8B-B14F-4D97-AF65-F5344CB8AC3E}">
        <p14:creationId xmlns:p14="http://schemas.microsoft.com/office/powerpoint/2010/main" val="929255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a:t>Infrastruktura </a:t>
            </a:r>
            <a:r>
              <a:rPr lang="hr-HR" b="1" smtClean="0"/>
              <a:t>mreže – P2P</a:t>
            </a:r>
            <a:r>
              <a:rPr lang="hr-HR" b="1"/>
              <a:t/>
            </a:r>
            <a:br>
              <a:rPr lang="hr-HR" b="1"/>
            </a:br>
            <a:endParaRPr lang="en-GB" dirty="0"/>
          </a:p>
        </p:txBody>
      </p:sp>
      <p:sp>
        <p:nvSpPr>
          <p:cNvPr id="3" name="Content Placeholder 2"/>
          <p:cNvSpPr>
            <a:spLocks noGrp="1"/>
          </p:cNvSpPr>
          <p:nvPr>
            <p:ph sz="half" idx="1"/>
          </p:nvPr>
        </p:nvSpPr>
        <p:spPr/>
        <p:txBody>
          <a:bodyPr>
            <a:normAutofit/>
          </a:bodyPr>
          <a:lstStyle/>
          <a:p>
            <a:endParaRPr lang="hr-HR" sz="2000" smtClean="0"/>
          </a:p>
          <a:p>
            <a:r>
              <a:rPr lang="hr-HR" sz="2000" smtClean="0"/>
              <a:t>P2P = Peer – to – Peer</a:t>
            </a:r>
          </a:p>
          <a:p>
            <a:endParaRPr lang="hr-HR" sz="2000"/>
          </a:p>
          <a:p>
            <a:r>
              <a:rPr lang="hr-HR" sz="2000" smtClean="0"/>
              <a:t>sva računala ravnopravna – ne postoje poslužitelji </a:t>
            </a:r>
          </a:p>
          <a:p>
            <a:endParaRPr lang="hr-HR" sz="2000"/>
          </a:p>
          <a:p>
            <a:r>
              <a:rPr lang="hr-HR" sz="2000" smtClean="0"/>
              <a:t>klijent  - upit </a:t>
            </a:r>
            <a:r>
              <a:rPr lang="hr-HR" sz="2000" smtClean="0">
                <a:sym typeface="Wingdings" panose="05000000000000000000" pitchFamily="2" charset="2"/>
              </a:rPr>
              <a:t> ostali korisnici P2P mreže</a:t>
            </a:r>
            <a:endParaRPr lang="en-GB" sz="200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7" name="Content Placeholder 6"/>
          <p:cNvPicPr>
            <a:picLocks noGrp="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975668" y="2540000"/>
            <a:ext cx="4792446" cy="2738473"/>
          </a:xfrm>
          <a:prstGeom prst="rect">
            <a:avLst/>
          </a:prstGeom>
        </p:spPr>
      </p:pic>
    </p:spTree>
    <p:extLst>
      <p:ext uri="{BB962C8B-B14F-4D97-AF65-F5344CB8AC3E}">
        <p14:creationId xmlns:p14="http://schemas.microsoft.com/office/powerpoint/2010/main" val="2845106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smtClean="0"/>
              <a:t>Hvala na pažnji !</a:t>
            </a:r>
            <a:endParaRPr lang="hr-HR"/>
          </a:p>
        </p:txBody>
      </p:sp>
      <p:sp>
        <p:nvSpPr>
          <p:cNvPr id="7" name="Subtitle 6"/>
          <p:cNvSpPr>
            <a:spLocks noGrp="1"/>
          </p:cNvSpPr>
          <p:nvPr>
            <p:ph type="subTitle" idx="1"/>
          </p:nvPr>
        </p:nvSpPr>
        <p:spPr/>
        <p:txBody>
          <a:bodyPr/>
          <a:lstStyle/>
          <a:p>
            <a:endParaRPr lang="hr-HR"/>
          </a:p>
        </p:txBody>
      </p:sp>
      <p:pic>
        <p:nvPicPr>
          <p:cNvPr id="4" name="Picture 3"/>
          <p:cNvPicPr>
            <a:picLocks noChangeAspect="1"/>
          </p:cNvPicPr>
          <p:nvPr/>
        </p:nvPicPr>
        <p:blipFill>
          <a:blip r:embed="rId2"/>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3944181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916" y="1222529"/>
            <a:ext cx="2974818" cy="28037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8723" y="1222529"/>
            <a:ext cx="2974818" cy="2803722"/>
          </a:xfrm>
          <a:prstGeom prst="rect">
            <a:avLst/>
          </a:prstGeom>
        </p:spPr>
      </p:pic>
      <p:sp>
        <p:nvSpPr>
          <p:cNvPr id="2" name="Title 1"/>
          <p:cNvSpPr>
            <a:spLocks noGrp="1"/>
          </p:cNvSpPr>
          <p:nvPr>
            <p:ph type="title"/>
          </p:nvPr>
        </p:nvSpPr>
        <p:spPr>
          <a:xfrm>
            <a:off x="677334" y="340600"/>
            <a:ext cx="8596668" cy="1320800"/>
          </a:xfrm>
        </p:spPr>
        <p:txBody>
          <a:bodyPr/>
          <a:lstStyle/>
          <a:p>
            <a:r>
              <a:rPr lang="hr-HR" smtClean="0"/>
              <a:t>Uvod</a:t>
            </a:r>
            <a:endParaRPr lang="en-GB" dirty="0"/>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00804" y="1222529"/>
            <a:ext cx="2974818" cy="2933835"/>
          </a:xfrm>
        </p:spPr>
      </p:pic>
      <p:pic>
        <p:nvPicPr>
          <p:cNvPr id="4" name="Picture 3"/>
          <p:cNvPicPr>
            <a:picLocks noChangeAspect="1"/>
          </p:cNvPicPr>
          <p:nvPr/>
        </p:nvPicPr>
        <p:blipFill>
          <a:blip r:embed="rId6"/>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398" y="1809680"/>
            <a:ext cx="3571742" cy="3473436"/>
          </a:xfrm>
          <a:prstGeom prst="rect">
            <a:avLst/>
          </a:prstGeom>
        </p:spPr>
      </p:pic>
      <p:sp>
        <p:nvSpPr>
          <p:cNvPr id="10" name="Rounded Rectangle 9"/>
          <p:cNvSpPr/>
          <p:nvPr/>
        </p:nvSpPr>
        <p:spPr>
          <a:xfrm>
            <a:off x="5790448" y="1998726"/>
            <a:ext cx="3983093" cy="2909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hr-HR" smtClean="0"/>
              <a:t>1960-te </a:t>
            </a:r>
            <a:r>
              <a:rPr lang="hr-HR" smtClean="0">
                <a:sym typeface="Wingdings" panose="05000000000000000000" pitchFamily="2" charset="2"/>
              </a:rPr>
              <a:t> ideja – povezivanje svijeta; manje računalne mreže</a:t>
            </a:r>
          </a:p>
          <a:p>
            <a:pPr marL="285750" indent="-285750">
              <a:buFontTx/>
              <a:buChar char="-"/>
            </a:pPr>
            <a:endParaRPr lang="hr-HR" smtClean="0">
              <a:sym typeface="Wingdings" panose="05000000000000000000" pitchFamily="2" charset="2"/>
            </a:endParaRPr>
          </a:p>
          <a:p>
            <a:pPr marL="285750" indent="-285750">
              <a:buFontTx/>
              <a:buChar char="-"/>
            </a:pPr>
            <a:r>
              <a:rPr lang="hr-HR" smtClean="0">
                <a:sym typeface="Wingdings" panose="05000000000000000000" pitchFamily="2" charset="2"/>
              </a:rPr>
              <a:t>1970-te  nastajanje sve više mreža – nepovezane</a:t>
            </a:r>
          </a:p>
          <a:p>
            <a:pPr marL="285750" indent="-285750">
              <a:buFontTx/>
              <a:buChar char="-"/>
            </a:pPr>
            <a:endParaRPr lang="hr-HR" smtClean="0">
              <a:sym typeface="Wingdings" panose="05000000000000000000" pitchFamily="2" charset="2"/>
            </a:endParaRPr>
          </a:p>
          <a:p>
            <a:pPr marL="285750" indent="-285750">
              <a:buFontTx/>
              <a:buChar char="-"/>
            </a:pPr>
            <a:r>
              <a:rPr lang="hr-HR" smtClean="0">
                <a:sym typeface="Wingdings" panose="05000000000000000000" pitchFamily="2" charset="2"/>
              </a:rPr>
              <a:t>1990-te  „procvat” interneta</a:t>
            </a:r>
          </a:p>
          <a:p>
            <a:pPr marL="285750" indent="-285750">
              <a:buFontTx/>
              <a:buChar char="-"/>
            </a:pPr>
            <a:endParaRPr lang="hr-HR"/>
          </a:p>
        </p:txBody>
      </p:sp>
      <p:sp>
        <p:nvSpPr>
          <p:cNvPr id="11" name="Right Arrow 10"/>
          <p:cNvSpPr/>
          <p:nvPr/>
        </p:nvSpPr>
        <p:spPr>
          <a:xfrm>
            <a:off x="5384012" y="3296270"/>
            <a:ext cx="325294" cy="314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0596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
                                        <p:tgtEl>
                                          <p:spTgt spid="6"/>
                                        </p:tgtEl>
                                      </p:cBhvr>
                                    </p:animEffect>
                                    <p:set>
                                      <p:cBhvr>
                                        <p:cTn id="19" dur="1" fill="hold">
                                          <p:stCondLst>
                                            <p:cond delay="9"/>
                                          </p:stCondLst>
                                        </p:cTn>
                                        <p:tgtEl>
                                          <p:spTgt spid="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
                                        <p:tgtEl>
                                          <p:spTgt spid="9"/>
                                        </p:tgtEl>
                                      </p:cBhvr>
                                    </p:animEffect>
                                    <p:set>
                                      <p:cBhvr>
                                        <p:cTn id="22" dur="1" fill="hold">
                                          <p:stCondLst>
                                            <p:cond delay="9"/>
                                          </p:stCondLst>
                                        </p:cTn>
                                        <p:tgtEl>
                                          <p:spTgt spid="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
                                        <p:tgtEl>
                                          <p:spTgt spid="8"/>
                                        </p:tgtEl>
                                      </p:cBhvr>
                                    </p:animEffect>
                                    <p:set>
                                      <p:cBhvr>
                                        <p:cTn id="25" dur="1" fill="hold">
                                          <p:stCondLst>
                                            <p:cond delay="9"/>
                                          </p:stCondLst>
                                        </p:cTn>
                                        <p:tgtEl>
                                          <p:spTgt spid="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b="1"/>
              <a:t>Računalne mreže</a:t>
            </a:r>
            <a:br>
              <a:rPr lang="hr-HR" b="1"/>
            </a:br>
            <a:endParaRPr lang="en-GB" dirty="0"/>
          </a:p>
        </p:txBody>
      </p:sp>
      <p:sp>
        <p:nvSpPr>
          <p:cNvPr id="3" name="Content Placeholder 2"/>
          <p:cNvSpPr>
            <a:spLocks noGrp="1"/>
          </p:cNvSpPr>
          <p:nvPr>
            <p:ph idx="1"/>
          </p:nvPr>
        </p:nvSpPr>
        <p:spPr>
          <a:xfrm>
            <a:off x="677334" y="1661401"/>
            <a:ext cx="8596668" cy="4379962"/>
          </a:xfrm>
        </p:spPr>
        <p:txBody>
          <a:bodyPr>
            <a:normAutofit/>
          </a:bodyPr>
          <a:lstStyle/>
          <a:p>
            <a:r>
              <a:rPr lang="hr-HR" sz="2000" smtClean="0"/>
              <a:t>računalna mreža = min. dva računala koja dijele neke resurse</a:t>
            </a:r>
          </a:p>
          <a:p>
            <a:pPr lvl="1"/>
            <a:r>
              <a:rPr lang="hr-HR" sz="2000" smtClean="0"/>
              <a:t>povezani: žično ili bežično</a:t>
            </a:r>
          </a:p>
          <a:p>
            <a:pPr lvl="1"/>
            <a:r>
              <a:rPr lang="hr-HR" sz="2000" smtClean="0"/>
              <a:t>mreža – razmjena informacija</a:t>
            </a:r>
          </a:p>
          <a:p>
            <a:pPr lvl="1"/>
            <a:endParaRPr lang="hr-HR" sz="2000"/>
          </a:p>
          <a:p>
            <a:r>
              <a:rPr lang="hr-HR" sz="2000" smtClean="0"/>
              <a:t>prema veličini: </a:t>
            </a:r>
          </a:p>
          <a:p>
            <a:pPr lvl="1"/>
            <a:r>
              <a:rPr lang="hr-HR" sz="2000" smtClean="0"/>
              <a:t>PAN</a:t>
            </a:r>
          </a:p>
          <a:p>
            <a:pPr lvl="1"/>
            <a:r>
              <a:rPr lang="hr-HR" sz="2000" smtClean="0"/>
              <a:t>LAN / WLAN</a:t>
            </a:r>
            <a:endParaRPr lang="hr-HR" sz="2000" smtClean="0"/>
          </a:p>
          <a:p>
            <a:pPr lvl="1"/>
            <a:r>
              <a:rPr lang="hr-HR" sz="2000" smtClean="0"/>
              <a:t>MAN </a:t>
            </a:r>
          </a:p>
          <a:p>
            <a:pPr lvl="1"/>
            <a:r>
              <a:rPr lang="hr-HR" sz="2000" smtClean="0"/>
              <a:t>WAN</a:t>
            </a:r>
          </a:p>
          <a:p>
            <a:endParaRPr lang="hr-HR" sz="2000"/>
          </a:p>
          <a:p>
            <a:endParaRPr lang="en-GB" sz="200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1741780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PAN – Osobna mreža </a:t>
            </a:r>
            <a:endParaRPr lang="en-GB" dirty="0"/>
          </a:p>
        </p:txBody>
      </p:sp>
      <p:sp>
        <p:nvSpPr>
          <p:cNvPr id="3" name="Content Placeholder 2"/>
          <p:cNvSpPr>
            <a:spLocks noGrp="1"/>
          </p:cNvSpPr>
          <p:nvPr>
            <p:ph idx="1"/>
          </p:nvPr>
        </p:nvSpPr>
        <p:spPr>
          <a:xfrm>
            <a:off x="677334" y="1661401"/>
            <a:ext cx="8596668" cy="4379962"/>
          </a:xfrm>
        </p:spPr>
        <p:txBody>
          <a:bodyPr/>
          <a:lstStyle/>
          <a:p>
            <a:r>
              <a:rPr lang="hr-HR" sz="2000" smtClean="0"/>
              <a:t>PAN – Personal Area Network</a:t>
            </a:r>
          </a:p>
          <a:p>
            <a:endParaRPr lang="hr-HR"/>
          </a:p>
          <a:p>
            <a:endParaRPr lang="en-GB"/>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608" y="2086218"/>
            <a:ext cx="6191878" cy="3955143"/>
          </a:xfrm>
          <a:prstGeom prst="rect">
            <a:avLst/>
          </a:prstGeom>
        </p:spPr>
      </p:pic>
    </p:spTree>
    <p:extLst>
      <p:ext uri="{BB962C8B-B14F-4D97-AF65-F5344CB8AC3E}">
        <p14:creationId xmlns:p14="http://schemas.microsoft.com/office/powerpoint/2010/main" val="28761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LAN / WLAN – Lokalne mreže</a:t>
            </a:r>
            <a:endParaRPr lang="en-GB" dirty="0"/>
          </a:p>
        </p:txBody>
      </p:sp>
      <p:sp>
        <p:nvSpPr>
          <p:cNvPr id="7" name="Content Placeholder 6"/>
          <p:cNvSpPr>
            <a:spLocks noGrp="1"/>
          </p:cNvSpPr>
          <p:nvPr>
            <p:ph sz="half" idx="1"/>
          </p:nvPr>
        </p:nvSpPr>
        <p:spPr/>
        <p:txBody>
          <a:bodyPr>
            <a:normAutofit/>
          </a:bodyPr>
          <a:lstStyle/>
          <a:p>
            <a:endParaRPr lang="hr-HR" sz="2000" smtClean="0"/>
          </a:p>
          <a:p>
            <a:endParaRPr lang="hr-HR" sz="2000"/>
          </a:p>
          <a:p>
            <a:r>
              <a:rPr lang="hr-HR" sz="2000" smtClean="0"/>
              <a:t>LAN – Local Area Network</a:t>
            </a:r>
          </a:p>
          <a:p>
            <a:endParaRPr lang="hr-HR" sz="2000" smtClean="0"/>
          </a:p>
          <a:p>
            <a:r>
              <a:rPr lang="hr-HR" sz="2000" smtClean="0"/>
              <a:t>WLAN – Wireless Local Area Network</a:t>
            </a:r>
            <a:endParaRPr lang="hr-HR" sz="2000"/>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1369" y="1930400"/>
            <a:ext cx="4336059" cy="3880773"/>
          </a:xfrm>
        </p:spPr>
      </p:pic>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2993600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1369" y="1930400"/>
            <a:ext cx="4703546" cy="3343708"/>
          </a:xfrm>
        </p:spPr>
      </p:pic>
      <p:sp>
        <p:nvSpPr>
          <p:cNvPr id="2" name="Title 1"/>
          <p:cNvSpPr>
            <a:spLocks noGrp="1"/>
          </p:cNvSpPr>
          <p:nvPr>
            <p:ph type="title"/>
          </p:nvPr>
        </p:nvSpPr>
        <p:spPr/>
        <p:txBody>
          <a:bodyPr/>
          <a:lstStyle/>
          <a:p>
            <a:r>
              <a:rPr lang="hr-HR" smtClean="0"/>
              <a:t>MAN – područne ili gradske mreže</a:t>
            </a:r>
            <a:endParaRPr lang="en-GB" dirty="0"/>
          </a:p>
        </p:txBody>
      </p:sp>
      <p:sp>
        <p:nvSpPr>
          <p:cNvPr id="6" name="Content Placeholder 5"/>
          <p:cNvSpPr>
            <a:spLocks noGrp="1"/>
          </p:cNvSpPr>
          <p:nvPr>
            <p:ph sz="half" idx="1"/>
          </p:nvPr>
        </p:nvSpPr>
        <p:spPr/>
        <p:txBody>
          <a:bodyPr>
            <a:normAutofit/>
          </a:bodyPr>
          <a:lstStyle/>
          <a:p>
            <a:endParaRPr lang="hr-HR" sz="2000" smtClean="0"/>
          </a:p>
          <a:p>
            <a:r>
              <a:rPr lang="hr-HR" sz="2000" smtClean="0"/>
              <a:t>MAN - Metropolitan </a:t>
            </a:r>
            <a:r>
              <a:rPr lang="hr-HR" sz="2000"/>
              <a:t>Area Network </a:t>
            </a:r>
            <a:endParaRPr lang="hr-HR" sz="2000"/>
          </a:p>
          <a:p>
            <a:endParaRPr lang="hr-HR" sz="2000" smtClean="0"/>
          </a:p>
          <a:p>
            <a:r>
              <a:rPr lang="hr-HR" sz="2000" smtClean="0"/>
              <a:t>gradsko ili drugo šire područje</a:t>
            </a:r>
          </a:p>
          <a:p>
            <a:endParaRPr lang="hr-HR" sz="2000"/>
          </a:p>
          <a:p>
            <a:r>
              <a:rPr lang="hr-HR" sz="2000" smtClean="0"/>
              <a:t>skup povezanih lokalnih mreža</a:t>
            </a:r>
            <a:endParaRPr lang="hr-HR" sz="2000"/>
          </a:p>
        </p:txBody>
      </p:sp>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3973606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WAN – Široko razgranate mreže</a:t>
            </a:r>
            <a:endParaRPr lang="en-GB" dirty="0"/>
          </a:p>
        </p:txBody>
      </p:sp>
      <p:sp>
        <p:nvSpPr>
          <p:cNvPr id="6" name="Content Placeholder 5"/>
          <p:cNvSpPr>
            <a:spLocks noGrp="1"/>
          </p:cNvSpPr>
          <p:nvPr>
            <p:ph sz="half" idx="1"/>
          </p:nvPr>
        </p:nvSpPr>
        <p:spPr/>
        <p:txBody>
          <a:bodyPr>
            <a:normAutofit/>
          </a:bodyPr>
          <a:lstStyle/>
          <a:p>
            <a:endParaRPr lang="hr-HR" sz="2000" smtClean="0"/>
          </a:p>
          <a:p>
            <a:r>
              <a:rPr lang="hr-HR" sz="2000" smtClean="0"/>
              <a:t>WAN – Wide Area Network</a:t>
            </a:r>
          </a:p>
          <a:p>
            <a:endParaRPr lang="hr-HR" sz="2000"/>
          </a:p>
          <a:p>
            <a:r>
              <a:rPr lang="hr-HR" sz="2000" smtClean="0"/>
              <a:t>sustav područnih i lokalnih mreža</a:t>
            </a:r>
          </a:p>
          <a:p>
            <a:endParaRPr lang="hr-HR" sz="2000"/>
          </a:p>
          <a:p>
            <a:r>
              <a:rPr lang="hr-HR" sz="2000" smtClean="0"/>
              <a:t>spajanje WAN mreža - internet</a:t>
            </a:r>
            <a:endParaRPr lang="hr-HR" sz="200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41182" y="2481943"/>
            <a:ext cx="4934513" cy="2810909"/>
          </a:xfrm>
        </p:spPr>
      </p:pic>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3429267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a:t>Internet</a:t>
            </a:r>
            <a:br>
              <a:rPr lang="hr-HR" b="1"/>
            </a:br>
            <a:endParaRPr lang="en-GB" dirty="0"/>
          </a:p>
        </p:txBody>
      </p:sp>
      <p:sp>
        <p:nvSpPr>
          <p:cNvPr id="3" name="Content Placeholder 2"/>
          <p:cNvSpPr>
            <a:spLocks noGrp="1"/>
          </p:cNvSpPr>
          <p:nvPr>
            <p:ph sz="half" idx="1"/>
          </p:nvPr>
        </p:nvSpPr>
        <p:spPr/>
        <p:txBody>
          <a:bodyPr>
            <a:normAutofit lnSpcReduction="10000"/>
          </a:bodyPr>
          <a:lstStyle/>
          <a:p>
            <a:r>
              <a:rPr lang="hr-HR" smtClean="0"/>
              <a:t>internet = računala + mrežni uređaji</a:t>
            </a:r>
          </a:p>
          <a:p>
            <a:endParaRPr lang="hr-HR"/>
          </a:p>
          <a:p>
            <a:r>
              <a:rPr lang="hr-HR" smtClean="0"/>
              <a:t>servisi: www, e-mail, blog...</a:t>
            </a:r>
          </a:p>
          <a:p>
            <a:endParaRPr lang="hr-HR"/>
          </a:p>
          <a:p>
            <a:r>
              <a:rPr lang="hr-HR" smtClean="0"/>
              <a:t>svako spojeno računalo – IP adresa</a:t>
            </a:r>
          </a:p>
          <a:p>
            <a:endParaRPr lang="hr-HR"/>
          </a:p>
          <a:p>
            <a:r>
              <a:rPr lang="hr-HR" smtClean="0"/>
              <a:t>svaka datoteka –  URL adresa</a:t>
            </a:r>
          </a:p>
          <a:p>
            <a:endParaRPr lang="hr-HR"/>
          </a:p>
          <a:p>
            <a:r>
              <a:rPr lang="hr-HR" smtClean="0"/>
              <a:t>računalo </a:t>
            </a:r>
            <a:r>
              <a:rPr lang="hr-HR" smtClean="0">
                <a:sym typeface="Wingdings" panose="05000000000000000000" pitchFamily="2" charset="2"/>
              </a:rPr>
              <a:t> URL adresa  DNS  IP adresa  sadržaj</a:t>
            </a:r>
            <a:endParaRPr lang="hr-HR" smtClean="0"/>
          </a:p>
        </p:txBody>
      </p:sp>
      <p:sp>
        <p:nvSpPr>
          <p:cNvPr id="7" name="Content Placeholder 6"/>
          <p:cNvSpPr>
            <a:spLocks noGrp="1"/>
          </p:cNvSpPr>
          <p:nvPr>
            <p:ph sz="half" idx="2"/>
          </p:nvPr>
        </p:nvSpPr>
        <p:spPr/>
        <p:txBody>
          <a:bodyPr>
            <a:normAutofit lnSpcReduction="10000"/>
          </a:bodyPr>
          <a:lstStyle/>
          <a:p>
            <a:endParaRPr lang="hr-HR"/>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Picture 5"/>
          <p:cNvPicPr/>
          <p:nvPr/>
        </p:nvPicPr>
        <p:blipFill rotWithShape="1">
          <a:blip r:embed="rId5" cstate="print">
            <a:extLst>
              <a:ext uri="{28A0092B-C50C-407E-A947-70E740481C1C}">
                <a14:useLocalDpi xmlns:a14="http://schemas.microsoft.com/office/drawing/2010/main" val="0"/>
              </a:ext>
            </a:extLst>
          </a:blip>
          <a:srcRect l="3307" t="1851" r="3108" b="22752"/>
          <a:stretch/>
        </p:blipFill>
        <p:spPr bwMode="auto">
          <a:xfrm>
            <a:off x="5027936" y="1823097"/>
            <a:ext cx="4524179" cy="3988076"/>
          </a:xfrm>
          <a:prstGeom prst="rect">
            <a:avLst/>
          </a:prstGeom>
          <a:ln>
            <a:noFill/>
          </a:ln>
          <a:extLst>
            <a:ext uri="{53640926-AAD7-44D8-BBD7-CCE9431645EC}">
              <a14:shadowObscured xmlns:a14="http://schemas.microsoft.com/office/drawing/2010/main"/>
            </a:ext>
          </a:extLst>
        </p:spPr>
      </p:pic>
      <p:sp>
        <p:nvSpPr>
          <p:cNvPr id="8" name="Oval 7"/>
          <p:cNvSpPr/>
          <p:nvPr/>
        </p:nvSpPr>
        <p:spPr>
          <a:xfrm>
            <a:off x="3633099" y="3817257"/>
            <a:ext cx="1055016" cy="4734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0" name="Straight Arrow Connector 9"/>
          <p:cNvCxnSpPr>
            <a:stCxn id="8" idx="7"/>
          </p:cNvCxnSpPr>
          <p:nvPr/>
        </p:nvCxnSpPr>
        <p:spPr>
          <a:xfrm flipV="1">
            <a:off x="4533611" y="3077029"/>
            <a:ext cx="1330161" cy="8095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799374" y="4630057"/>
            <a:ext cx="1380740" cy="400852"/>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hr-HR"/>
          </a:p>
        </p:txBody>
      </p:sp>
      <p:cxnSp>
        <p:nvCxnSpPr>
          <p:cNvPr id="13" name="Straight Arrow Connector 12"/>
          <p:cNvCxnSpPr>
            <a:stCxn id="11" idx="3"/>
          </p:cNvCxnSpPr>
          <p:nvPr/>
        </p:nvCxnSpPr>
        <p:spPr>
          <a:xfrm flipV="1">
            <a:off x="4180114" y="4626816"/>
            <a:ext cx="1203898" cy="20366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611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b="1"/>
              <a:t>Mrežni protokoli</a:t>
            </a:r>
            <a:br>
              <a:rPr lang="hr-HR" b="1"/>
            </a:br>
            <a:endParaRPr lang="en-GB" dirty="0"/>
          </a:p>
        </p:txBody>
      </p:sp>
      <p:sp>
        <p:nvSpPr>
          <p:cNvPr id="3" name="Content Placeholder 2"/>
          <p:cNvSpPr>
            <a:spLocks noGrp="1"/>
          </p:cNvSpPr>
          <p:nvPr>
            <p:ph idx="1"/>
          </p:nvPr>
        </p:nvSpPr>
        <p:spPr>
          <a:xfrm>
            <a:off x="677334" y="1661401"/>
            <a:ext cx="8596668" cy="4379962"/>
          </a:xfrm>
        </p:spPr>
        <p:txBody>
          <a:bodyPr>
            <a:normAutofit/>
          </a:bodyPr>
          <a:lstStyle/>
          <a:p>
            <a:r>
              <a:rPr lang="hr-HR" sz="2000" smtClean="0"/>
              <a:t>općeprihvaćena standardizirana pravila </a:t>
            </a:r>
          </a:p>
          <a:p>
            <a:endParaRPr lang="hr-HR" sz="2000"/>
          </a:p>
          <a:p>
            <a:r>
              <a:rPr lang="hr-HR" sz="2000" smtClean="0"/>
              <a:t>nesmetan prijenos informacija – različiti operacijski sustavi i programi</a:t>
            </a:r>
          </a:p>
          <a:p>
            <a:endParaRPr lang="hr-HR" sz="2000"/>
          </a:p>
          <a:p>
            <a:r>
              <a:rPr lang="hr-HR" sz="2000" smtClean="0"/>
              <a:t>najvažniji protokoli: </a:t>
            </a:r>
          </a:p>
          <a:p>
            <a:pPr lvl="1"/>
            <a:r>
              <a:rPr lang="hr-HR" sz="2000" smtClean="0"/>
              <a:t>FTP</a:t>
            </a:r>
          </a:p>
          <a:p>
            <a:pPr lvl="1"/>
            <a:r>
              <a:rPr lang="hr-HR" sz="2000" smtClean="0"/>
              <a:t>TCP/IP</a:t>
            </a:r>
          </a:p>
          <a:p>
            <a:pPr lvl="1"/>
            <a:r>
              <a:rPr lang="hr-HR" sz="2000" smtClean="0"/>
              <a:t>UDP</a:t>
            </a:r>
          </a:p>
          <a:p>
            <a:pPr lvl="1"/>
            <a:r>
              <a:rPr lang="hr-HR" sz="2000" smtClean="0"/>
              <a:t>HTTP</a:t>
            </a:r>
            <a:endParaRPr lang="en-GB" sz="200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2706109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252</TotalTime>
  <Words>1296</Words>
  <Application>Microsoft Office PowerPoint</Application>
  <PresentationFormat>Widescreen</PresentationFormat>
  <Paragraphs>154</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Trebuchet MS</vt:lpstr>
      <vt:lpstr>Wingdings</vt:lpstr>
      <vt:lpstr>Wingdings 3</vt:lpstr>
      <vt:lpstr>Facet</vt:lpstr>
      <vt:lpstr>Mrežna klijent – poslužitelj infrastruktura </vt:lpstr>
      <vt:lpstr>Uvod</vt:lpstr>
      <vt:lpstr>Računalne mreže </vt:lpstr>
      <vt:lpstr>PAN – Osobna mreža </vt:lpstr>
      <vt:lpstr>LAN / WLAN – Lokalne mreže</vt:lpstr>
      <vt:lpstr>MAN – područne ili gradske mreže</vt:lpstr>
      <vt:lpstr>WAN – Široko razgranate mreže</vt:lpstr>
      <vt:lpstr>Internet </vt:lpstr>
      <vt:lpstr>Mrežni protokoli </vt:lpstr>
      <vt:lpstr>FTP protokol</vt:lpstr>
      <vt:lpstr>TCP/IP protokol</vt:lpstr>
      <vt:lpstr>UDP protokol</vt:lpstr>
      <vt:lpstr>HTTP protokol</vt:lpstr>
      <vt:lpstr>Infrastruktura mreže – klijent - poslužitelj </vt:lpstr>
      <vt:lpstr>Infrastruktura mreže – P2P </vt:lpstr>
      <vt:lpstr>Hvala na pažnji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znanstveni laboratorij</dc:title>
  <dc:creator>Pc</dc:creator>
  <cp:lastModifiedBy>M</cp:lastModifiedBy>
  <cp:revision>51</cp:revision>
  <dcterms:created xsi:type="dcterms:W3CDTF">2016-03-18T08:07:10Z</dcterms:created>
  <dcterms:modified xsi:type="dcterms:W3CDTF">2016-08-03T14:20:53Z</dcterms:modified>
</cp:coreProperties>
</file>